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24384000" cy="13716000"/>
  <p:notesSz cx="6858000" cy="9144000"/>
  <p:embeddedFontLst>
    <p:embeddedFont>
      <p:font typeface="Pretendard SemiBold"/>
      <p:bold r:id="rId29"/>
    </p:embeddedFont>
    <p:embeddedFont>
      <p:font typeface="Pretendard Medium"/>
      <p:bold r:id="rId30"/>
    </p:embeddedFont>
    <p:embeddedFont>
      <p:font typeface="Pretendard Regular"/>
      <p:regular r:id="rId31"/>
    </p:embeddedFont>
    <p:embeddedFont>
      <p:font typeface="Pretendard Bold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13000" y="8470900"/>
            <a:ext cx="10426700" cy="711200"/>
          </a:xfrm>
          <a:prstGeom prst="rect">
            <a:avLst/>
          </a:prstGeom>
        </p:spPr>
        <p:txBody>
          <a:bodyPr anchor="t" rtlCol="false" lIns="0" tIns="50799" rIns="0" bIns="0"/>
          <a:lstStyle/>
          <a:p>
            <a:pPr algn="l" lvl="0">
              <a:lnSpc>
                <a:spcPct val="99600"/>
              </a:lnSpc>
            </a:pP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3000" y="11315700"/>
            <a:ext cx="5715000" cy="952500"/>
          </a:xfrm>
          <a:prstGeom prst="rect">
            <a:avLst/>
          </a:prstGeom>
        </p:spPr>
        <p:txBody>
          <a:bodyPr anchor="t" rtlCol="false" lIns="0" tIns="3431" rIns="0" bIns="0"/>
          <a:lstStyle/>
          <a:p>
            <a:pPr algn="l" lvl="0">
              <a:lnSpc>
                <a:spcPct val="114538"/>
              </a:lnSpc>
            </a:pP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algn="l" lvl="0">
              <a:lnSpc>
                <a:spcPct val="114538"/>
              </a:lnSpc>
            </a:pP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15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13000" y="4191000"/>
            <a:ext cx="14033500" cy="4229100"/>
          </a:xfrm>
          <a:prstGeom prst="rect">
            <a:avLst/>
          </a:prstGeom>
        </p:spPr>
        <p:txBody>
          <a:bodyPr anchor="t" rtlCol="false" lIns="0" tIns="253994" rIns="0" bIns="0"/>
          <a:lstStyle/>
          <a:p>
            <a:pPr algn="l" lvl="0">
              <a:lnSpc>
                <a:spcPct val="91299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algn="l" lvl="0">
              <a:lnSpc>
                <a:spcPct val="91299"/>
              </a:lnSpc>
            </a:pP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활용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4800600"/>
          <a:ext cx="21272500" cy="7404100"/>
        </p:xfrm>
        <a:graphic>
          <a:graphicData uri="http://schemas.openxmlformats.org/drawingml/2006/table">
            <a:tbl>
              <a:tblPr/>
              <a:tblGrid>
                <a:gridCol w="2939162"/>
                <a:gridCol w="18339644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400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친화적이며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SNS·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관심이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많고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자신의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확인하고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싶어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합리적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성향을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8592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정확하고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가이드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298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불신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과다로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피로감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703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합리적인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편리한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(B2C : 20~30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대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36700" y="4826000"/>
          <a:ext cx="21272500" cy="76073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안정성에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극도로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민감하며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부작용을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경계함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없거나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오히려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악화된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많음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의견에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의존도가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나만의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관리받고자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추천받기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원함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심해지는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구매하게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다양한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무엇이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근본적인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해결책인지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어려움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과부하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민감성이라는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심리적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큼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의학적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정확성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(Before &amp; After)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공개하는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전문가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혹은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루틴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413000" y="2057400"/>
            <a:ext cx="189738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(B2C :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트러블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민감성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피부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문제층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49400" y="4775200"/>
          <a:ext cx="21272500" cy="76073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육성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필요성이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발맞춘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그리고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최우선으로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고려함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발전을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댐과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전반에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양질의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확보하고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복잡성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(K-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298700" y="2057400"/>
            <a:ext cx="192024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(B2G :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지자체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·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산업진흥원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등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762000"/>
            <a:ext cx="30353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algn="ctr" lvl="0">
              <a:lnSpc>
                <a:spcPct val="107899"/>
              </a:lnSpc>
            </a:pPr>
            <a:r>
              <a:rPr lang="en" sz="6400" b="false" i="false" u="none" strike="noStrike">
                <a:solidFill>
                  <a:srgbClr val="54443F"/>
                </a:solidFill>
                <a:latin typeface="Pretendard Bold"/>
              </a:rPr>
              <a:t>1. Targeting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5143500"/>
          <a:ext cx="21437600" cy="6578600"/>
        </p:xfrm>
        <a:graphic>
          <a:graphicData uri="http://schemas.openxmlformats.org/drawingml/2006/table">
            <a:tbl>
              <a:tblPr/>
              <a:tblGrid>
                <a:gridCol w="1861149"/>
                <a:gridCol w="6441975"/>
                <a:gridCol w="13130331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요인을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포인트가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차별화된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극대화됨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빠르게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고도화하기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용이함</a:t>
                      </a:r>
                      <a:b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B2C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빠른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다각화가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경쟁사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(SOM)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달성에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b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공신력과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부합성과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제고에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수익은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낮으나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확충에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유리함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762000"/>
            <a:ext cx="30353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6286500"/>
          <a:ext cx="21285200" cy="6261100"/>
        </p:xfrm>
        <a:graphic>
          <a:graphicData uri="http://schemas.openxmlformats.org/drawingml/2006/table">
            <a:tbl>
              <a:tblPr/>
              <a:tblGrid>
                <a:gridCol w="3652520"/>
                <a:gridCol w="17628614"/>
              </a:tblGrid>
              <a:tr h="70030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타겟별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메시지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85193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문제층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증명된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트러블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안전하고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찾을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극대화한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b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193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유통사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미충족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니즈를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B2B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판매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아닌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융합하여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딥러닝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파트너사의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효율화에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b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193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산업진흥원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컨설팅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308600" y="2057400"/>
            <a:ext cx="131699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algn="ctr" lvl="0">
              <a:lnSpc>
                <a:spcPct val="107899"/>
              </a:lnSpc>
            </a:pPr>
            <a:r>
              <a:rPr lang="en" sz="6400" b="false" i="false" u="none" strike="noStrike">
                <a:solidFill>
                  <a:srgbClr val="54443F"/>
                </a:solidFill>
                <a:latin typeface="Pretendard Bold"/>
              </a:rPr>
              <a:t>2. Positioning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9100" y="5054600"/>
            <a:ext cx="13373100" cy="82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포지셔닝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전략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: "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 AI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맞춤형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피부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솔루션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리더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78100" y="762000"/>
            <a:ext cx="16002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60500" y="5156200"/>
          <a:ext cx="21437600" cy="6819900"/>
        </p:xfrm>
        <a:graphic>
          <a:graphicData uri="http://schemas.openxmlformats.org/drawingml/2006/table">
            <a:tbl>
              <a:tblPr/>
              <a:tblGrid>
                <a:gridCol w="2702560"/>
                <a:gridCol w="9837420"/>
                <a:gridCol w="889381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스캠퍼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규칙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아이디어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결합하기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(Combine)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응용하기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(Adapt)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225800" y="2057400"/>
            <a:ext cx="17348200" cy="21717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활용</a:t>
            </a:r>
          </a:p>
          <a:p>
            <a:pPr algn="ctr" lvl="0">
              <a:lnSpc>
                <a:spcPct val="107899"/>
              </a:lnSpc>
            </a:pP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시장에서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활용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가능한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모델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아이디어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수집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60500" y="5156200"/>
          <a:ext cx="21437600" cy="6819900"/>
        </p:xfrm>
        <a:graphic>
          <a:graphicData uri="http://schemas.openxmlformats.org/drawingml/2006/table">
            <a:tbl>
              <a:tblPr/>
              <a:tblGrid>
                <a:gridCol w="2702560"/>
                <a:gridCol w="9837420"/>
                <a:gridCol w="889381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 SMART_PLUS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의미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(Strength)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약점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(Weakness)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632200" y="2057400"/>
            <a:ext cx="16535400" cy="29337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상품의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새로운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강점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(S)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과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약점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(W)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</a:p>
          <a:p>
            <a:pPr algn="ctr" lvl="0">
              <a:lnSpc>
                <a:spcPct val="107899"/>
              </a:lnSpc>
            </a:pP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구분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없는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내용들은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변경해야됨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잘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검색해서</a:t>
            </a:r>
            <a:r>
              <a:rPr lang="en-US" sz="4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C5230"/>
                </a:solidFill>
                <a:ea typeface="Pretendard Bold"/>
              </a:rPr>
              <a:t>넣을것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4902200"/>
          <a:ext cx="21361400" cy="7251700"/>
        </p:xfrm>
        <a:graphic>
          <a:graphicData uri="http://schemas.openxmlformats.org/drawingml/2006/table">
            <a:tbl>
              <a:tblPr/>
              <a:tblGrid>
                <a:gridCol w="3472180"/>
                <a:gridCol w="5962650"/>
                <a:gridCol w="5962650"/>
                <a:gridCol w="596265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특징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245100" y="2057400"/>
            <a:ext cx="133223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2.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고객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정의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구매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요인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파악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67400"/>
          <a:ext cx="21437600" cy="6045200"/>
        </p:xfrm>
        <a:graphic>
          <a:graphicData uri="http://schemas.openxmlformats.org/drawingml/2006/table">
            <a:tbl>
              <a:tblPr/>
              <a:tblGrid>
                <a:gridCol w="2739390"/>
                <a:gridCol w="9801860"/>
                <a:gridCol w="889381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245100" y="2819400"/>
            <a:ext cx="133223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3.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산업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구조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경쟁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환경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파악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386800" cy="6464300"/>
        </p:xfrm>
        <a:graphic>
          <a:graphicData uri="http://schemas.openxmlformats.org/drawingml/2006/table">
            <a:tbl>
              <a:tblPr/>
              <a:tblGrid>
                <a:gridCol w="3620770"/>
                <a:gridCol w="17764623"/>
              </a:tblGrid>
              <a:tr h="7034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베타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(Price)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출시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판매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1500" y="2540000"/>
            <a:ext cx="3556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1158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5000" y="2806700"/>
            <a:ext cx="34290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분석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5800" y="3683000"/>
            <a:ext cx="3619500" cy="10033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정의서</a:t>
            </a:r>
          </a:p>
          <a:p>
            <a:pPr algn="l" lvl="0">
              <a:lnSpc>
                <a:spcPct val="149400"/>
              </a:lnSpc>
            </a:pPr>
            <a:r>
              <a:rPr lang="en" sz="2466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54400" y="7289800"/>
            <a:ext cx="3556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551400" y="66294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79800" y="7556500"/>
            <a:ext cx="35052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en" sz="3066" b="false" i="false" u="none" strike="noStrike">
                <a:solidFill>
                  <a:srgbClr val="180D0A"/>
                </a:solidFill>
                <a:ea typeface="Pretendard SemiBold"/>
              </a:rPr>
              <a:t>상품화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81400" y="8458200"/>
            <a:ext cx="6032500" cy="2692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상품의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새로운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강점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(S)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약점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(W)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정의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구매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요인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파악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산업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구조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경쟁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환경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파악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상품화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출시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업그레이드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전략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수립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false" i="false" u="none" strike="noStrike">
                <a:solidFill>
                  <a:srgbClr val="2C2C2C"/>
                </a:solidFill>
                <a:ea typeface="Pretendard Regular"/>
              </a:rPr>
              <a:t>요약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54400" y="2540000"/>
            <a:ext cx="35560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514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33800" y="2806700"/>
            <a:ext cx="30099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비즈니스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모델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81400" y="3708400"/>
            <a:ext cx="39624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유관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법률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규모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니즈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목표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1500" y="7289800"/>
            <a:ext cx="35560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115800" y="66294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23600" y="7556500"/>
            <a:ext cx="29591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시장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1200" y="8432800"/>
            <a:ext cx="35687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시장에서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활용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가능한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아이디어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수집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67000" y="6146800"/>
            <a:ext cx="6400800" cy="1422400"/>
          </a:xfrm>
          <a:prstGeom prst="rect">
            <a:avLst/>
          </a:prstGeom>
        </p:spPr>
        <p:txBody>
          <a:bodyPr anchor="t" rtlCol="false" lIns="0" tIns="101597" rIns="0" bIns="0"/>
          <a:lstStyle/>
          <a:p>
            <a:pPr algn="ctr" lvl="0">
              <a:lnSpc>
                <a:spcPct val="99600"/>
              </a:lnSpc>
            </a:pPr>
            <a:r>
              <a:rPr lang="en" sz="7998" b="false" i="false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11400" y="762000"/>
            <a:ext cx="2120900" cy="1485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475700" cy="6464300"/>
        </p:xfrm>
        <a:graphic>
          <a:graphicData uri="http://schemas.openxmlformats.org/drawingml/2006/table">
            <a:tbl>
              <a:tblPr/>
              <a:tblGrid>
                <a:gridCol w="3416723"/>
                <a:gridCol w="4693920"/>
                <a:gridCol w="4767580"/>
                <a:gridCol w="8592820"/>
              </a:tblGrid>
              <a:tr h="7034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단계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혁신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조기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업그레이드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기술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수용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주기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기반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 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501100" cy="6705600"/>
        </p:xfrm>
        <a:graphic>
          <a:graphicData uri="http://schemas.openxmlformats.org/drawingml/2006/table">
            <a:tbl>
              <a:tblPr/>
              <a:tblGrid>
                <a:gridCol w="4295426"/>
                <a:gridCol w="10167620"/>
                <a:gridCol w="7037070"/>
              </a:tblGrid>
              <a:tr h="6643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Customer Benefit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혜택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Cost to the customer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Convenience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편의성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Communication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소통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(4C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관점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 ) - </a:t>
            </a:r>
            <a:r>
              <a:rPr lang="ko-KR" sz="6000" b="false" i="false" u="none" strike="noStrike">
                <a:solidFill>
                  <a:srgbClr val="FC5230"/>
                </a:solidFill>
                <a:ea typeface="Pretendard Bold"/>
              </a:rPr>
              <a:t>구분</a:t>
            </a:r>
            <a:r>
              <a:rPr lang="en-US" sz="6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FC5230"/>
                </a:solidFill>
                <a:ea typeface="Pretendard Bold"/>
              </a:rPr>
              <a:t>찾아서</a:t>
            </a:r>
            <a:r>
              <a:rPr lang="en-US" sz="60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FC5230"/>
                </a:solidFill>
                <a:ea typeface="Pretendard Bold"/>
              </a:rPr>
              <a:t>다르게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78100" y="762000"/>
            <a:ext cx="15875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410200"/>
          <a:ext cx="21691600" cy="6705600"/>
        </p:xfrm>
        <a:graphic>
          <a:graphicData uri="http://schemas.openxmlformats.org/drawingml/2006/table">
            <a:tbl>
              <a:tblPr/>
              <a:tblGrid>
                <a:gridCol w="4296410"/>
                <a:gridCol w="17398611"/>
              </a:tblGrid>
              <a:tr h="6643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아이디어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우위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중장기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3136900"/>
            <a:ext cx="174244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요약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8877300"/>
            <a:ext cx="3606800" cy="97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818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false" i="false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156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2367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70900" y="107696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15000" y="5372100"/>
            <a:ext cx="12966700" cy="2374900"/>
          </a:xfrm>
          <a:prstGeom prst="rect">
            <a:avLst/>
          </a:prstGeom>
        </p:spPr>
        <p:txBody>
          <a:bodyPr anchor="t" rtlCol="false" lIns="0" tIns="169333" rIns="0" bIns="0"/>
          <a:lstStyle/>
          <a:p>
            <a:pPr algn="ctr" lvl="0">
              <a:lnSpc>
                <a:spcPct val="99600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66900" y="762000"/>
            <a:ext cx="29972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9300" y="14097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모델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정의서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70000" y="3048000"/>
          <a:ext cx="21526500" cy="9677400"/>
        </p:xfrm>
        <a:graphic>
          <a:graphicData uri="http://schemas.openxmlformats.org/drawingml/2006/table">
            <a:tbl>
              <a:tblPr/>
              <a:tblGrid>
                <a:gridCol w="3110609"/>
                <a:gridCol w="9206769"/>
                <a:gridCol w="9206769"/>
              </a:tblGrid>
              <a:tr h="56843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5459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76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향상시킴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17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작성자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844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응답속도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588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도구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Python(Pandas, Scikit-learn), Tableau, Power BI, TensorFlow, Seaborn, SQL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45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1.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2.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3.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4.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5.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(SNS,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6.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00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K-means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군집화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(CF)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(A/B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RMSE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4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4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캠페인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타겟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참고자료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리텐션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유관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법률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·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algn="ctr" lvl="0">
              <a:lnSpc>
                <a:spcPct val="107899"/>
              </a:lnSpc>
            </a:pP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관련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법령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168900"/>
          <a:ext cx="21386800" cy="6578600"/>
        </p:xfrm>
        <a:graphic>
          <a:graphicData uri="http://schemas.openxmlformats.org/drawingml/2006/table">
            <a:tbl>
              <a:tblPr/>
              <a:tblGrid>
                <a:gridCol w="2800687"/>
                <a:gridCol w="8715197"/>
                <a:gridCol w="9868405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법령명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개인정보보호법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금지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위치정보법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위치정보사업자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고지해야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저장하지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데이터산업진흥법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촉진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허용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오픈데이터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90800" y="762000"/>
            <a:ext cx="15621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9591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동향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143500"/>
          <a:ext cx="21386800" cy="6743700"/>
        </p:xfrm>
        <a:graphic>
          <a:graphicData uri="http://schemas.openxmlformats.org/drawingml/2006/table">
            <a:tbl>
              <a:tblPr/>
              <a:tblGrid>
                <a:gridCol w="3512574"/>
                <a:gridCol w="8935720"/>
                <a:gridCol w="8935720"/>
              </a:tblGrid>
              <a:tr h="9046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9205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고도화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사업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있도록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(Data Dam)’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지속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포함되어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있으며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중소기업의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역량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지원함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프로젝트에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참여시켜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추진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바우처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절감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05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K-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글로벌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진출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정책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과학기술정보통신부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생활습관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것을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장려함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정당성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용이</a:t>
                      </a:r>
                      <a:b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마이데이터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943100" y="762000"/>
            <a:ext cx="28702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35941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규모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algn="ctr" lvl="0">
              <a:lnSpc>
                <a:spcPct val="107899"/>
              </a:lnSpc>
            </a:pP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전체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시장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(TAM)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4700" y="7353300"/>
            <a:ext cx="12687300" cy="2209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국내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온라인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~ 12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원</a:t>
            </a:r>
          </a:p>
          <a:p>
            <a:pPr algn="ctr" lvl="0">
              <a:lnSpc>
                <a:spcPct val="124499"/>
              </a:lnSpc>
            </a:pP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연평균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성장률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약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5 %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내외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수준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유효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5143500"/>
          <a:ext cx="21386800" cy="6578600"/>
        </p:xfrm>
        <a:graphic>
          <a:graphicData uri="http://schemas.openxmlformats.org/drawingml/2006/table">
            <a:tbl>
              <a:tblPr/>
              <a:tblGrid>
                <a:gridCol w="1671183"/>
                <a:gridCol w="5374156"/>
                <a:gridCol w="14338784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(2027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산출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(2024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10~12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55~60%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차지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소비자층으로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한정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연평균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성장률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(CAGR) 5%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2027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6.5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추정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0.3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(3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천억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정부의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디지털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헬스케어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공공부문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보건복지부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산업부의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실증사업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산정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2.5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</a:t>
                      </a:r>
                      <a:r>
                        <a:rPr lang="en-US" sz="25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5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병원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클리닉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온라인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**20~25%**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솔루션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CRM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3.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(SOM) - 3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년차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403600" y="4991100"/>
          <a:ext cx="17576800" cy="7010400"/>
        </p:xfrm>
        <a:graphic>
          <a:graphicData uri="http://schemas.openxmlformats.org/drawingml/2006/table">
            <a:tbl>
              <a:tblPr/>
              <a:tblGrid>
                <a:gridCol w="2161379"/>
                <a:gridCol w="7707646"/>
                <a:gridCol w="7707646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점유율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매출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0.5%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32.5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30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1.0%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25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합계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약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87.5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억</a:t>
                      </a:r>
                      <a:r>
                        <a:rPr lang="en-US" sz="29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9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경쟁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환경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625600" y="4940300"/>
          <a:ext cx="21120100" cy="7340600"/>
        </p:xfrm>
        <a:graphic>
          <a:graphicData uri="http://schemas.openxmlformats.org/drawingml/2006/table">
            <a:tbl>
              <a:tblPr/>
              <a:tblGrid>
                <a:gridCol w="3397891"/>
                <a:gridCol w="5741288"/>
                <a:gridCol w="5855970"/>
                <a:gridCol w="6131207"/>
              </a:tblGrid>
              <a:tr h="73921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경쟁사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강점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약점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1996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라운드랩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(Round Lab)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인지도와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충성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고객층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스킨케어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라인과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오프라인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라운드랩의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제품력에는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미치되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SMART_PLUS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‘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정교한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보완적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996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화해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(HAHWHAE)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트래픽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텍스트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한계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편향성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객관성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)**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'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차별화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996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뷰티스캔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(BeautyScan)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우수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깊이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SMART_PLUS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B2B API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유통사와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손쉽게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높이는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제휴사를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커스터마이즈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리포트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수익모델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